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63" r:id="rId4"/>
    <p:sldId id="258" r:id="rId5"/>
    <p:sldId id="265" r:id="rId6"/>
    <p:sldId id="259" r:id="rId7"/>
    <p:sldId id="266" r:id="rId8"/>
    <p:sldId id="260" r:id="rId9"/>
    <p:sldId id="267" r:id="rId10"/>
    <p:sldId id="261" r:id="rId11"/>
    <p:sldId id="268"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892" autoAdjust="0"/>
  </p:normalViewPr>
  <p:slideViewPr>
    <p:cSldViewPr snapToGrid="0">
      <p:cViewPr varScale="1">
        <p:scale>
          <a:sx n="52" d="100"/>
          <a:sy n="52" d="100"/>
        </p:scale>
        <p:origin x="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AC29A-47A4-4373-B305-93627D20F0CC}" type="datetimeFigureOut">
              <a:rPr lang="en-US" smtClean="0"/>
              <a:t>10/28/2015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F993D-31DF-4DF8-B5C6-5B91ED1D2ED6}" type="slidenum">
              <a:rPr lang="en-US" smtClean="0"/>
              <a:t>‹#›</a:t>
            </a:fld>
            <a:endParaRPr lang="en-US"/>
          </a:p>
        </p:txBody>
      </p:sp>
    </p:spTree>
    <p:extLst>
      <p:ext uri="{BB962C8B-B14F-4D97-AF65-F5344CB8AC3E}">
        <p14:creationId xmlns:p14="http://schemas.microsoft.com/office/powerpoint/2010/main" val="129134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1</a:t>
            </a:fld>
            <a:endParaRPr lang="en-US"/>
          </a:p>
        </p:txBody>
      </p:sp>
    </p:spTree>
    <p:extLst>
      <p:ext uri="{BB962C8B-B14F-4D97-AF65-F5344CB8AC3E}">
        <p14:creationId xmlns:p14="http://schemas.microsoft.com/office/powerpoint/2010/main" val="381547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10</a:t>
            </a:fld>
            <a:endParaRPr lang="en-US"/>
          </a:p>
        </p:txBody>
      </p:sp>
    </p:spTree>
    <p:extLst>
      <p:ext uri="{BB962C8B-B14F-4D97-AF65-F5344CB8AC3E}">
        <p14:creationId xmlns:p14="http://schemas.microsoft.com/office/powerpoint/2010/main" val="218389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11</a:t>
            </a:fld>
            <a:endParaRPr lang="en-US"/>
          </a:p>
        </p:txBody>
      </p:sp>
    </p:spTree>
    <p:extLst>
      <p:ext uri="{BB962C8B-B14F-4D97-AF65-F5344CB8AC3E}">
        <p14:creationId xmlns:p14="http://schemas.microsoft.com/office/powerpoint/2010/main" val="314808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there’s so much more to share, but I’m out of time.  </a:t>
            </a:r>
          </a:p>
          <a:p>
            <a:endParaRPr lang="en-US" dirty="0" smtClean="0"/>
          </a:p>
          <a:p>
            <a:r>
              <a:rPr lang="en-US" dirty="0" smtClean="0"/>
              <a:t>In</a:t>
            </a:r>
            <a:r>
              <a:rPr lang="en-US" baseline="0" dirty="0" smtClean="0"/>
              <a:t> closing, I’d like to state again that I am primarily a mouthpiece for a </a:t>
            </a:r>
            <a:r>
              <a:rPr lang="en-US" baseline="0" dirty="0" err="1" smtClean="0"/>
              <a:t>grop</a:t>
            </a:r>
            <a:r>
              <a:rPr lang="en-US" baseline="0" dirty="0" smtClean="0"/>
              <a:t> </a:t>
            </a:r>
            <a:r>
              <a:rPr lang="en-US" baseline="0" dirty="0" smtClean="0"/>
              <a:t>of extremely collaborative people who have been working on advancing the science and conservation of the </a:t>
            </a:r>
            <a:r>
              <a:rPr lang="en-US" baseline="0" dirty="0" err="1" smtClean="0"/>
              <a:t>Diablotin</a:t>
            </a:r>
            <a:r>
              <a:rPr lang="en-US" baseline="0" dirty="0" smtClean="0"/>
              <a:t>.  </a:t>
            </a:r>
          </a:p>
          <a:p>
            <a:endParaRPr lang="en-US" baseline="0" dirty="0" smtClean="0"/>
          </a:p>
          <a:p>
            <a:r>
              <a:rPr lang="en-US" baseline="0" dirty="0" smtClean="0"/>
              <a:t>The logos here represent the individuals who contributed content for this presentation.  Work on behalf of the </a:t>
            </a:r>
            <a:r>
              <a:rPr lang="en-US" baseline="0" dirty="0" err="1" smtClean="0"/>
              <a:t>Diablotin</a:t>
            </a:r>
            <a:r>
              <a:rPr lang="en-US" baseline="0" dirty="0" smtClean="0"/>
              <a:t> has been supported by many others.  </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0203620D-7EC3-4548-BB45-4ED044D21EEA}" type="slidenum">
              <a:rPr lang="en-US" smtClean="0"/>
              <a:t>12</a:t>
            </a:fld>
            <a:endParaRPr lang="en-US"/>
          </a:p>
        </p:txBody>
      </p:sp>
    </p:spTree>
    <p:extLst>
      <p:ext uri="{BB962C8B-B14F-4D97-AF65-F5344CB8AC3E}">
        <p14:creationId xmlns:p14="http://schemas.microsoft.com/office/powerpoint/2010/main" val="337223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uncommon” to abundant seabird on multiple Caribbean islands when first described in writing  -- Cuba, Jamaica (separate</a:t>
            </a:r>
            <a:r>
              <a:rPr lang="en-US" baseline="0" dirty="0" smtClean="0"/>
              <a:t> species), Puerto Rico?  Guadeloupe, Dominica, Martinique.</a:t>
            </a:r>
          </a:p>
          <a:p>
            <a:endParaRPr lang="en-US" baseline="0" dirty="0" smtClean="0"/>
          </a:p>
          <a:p>
            <a:r>
              <a:rPr lang="en-US" sz="1200" b="0" i="0" u="none" strike="noStrike" kern="1200" baseline="0" dirty="0" smtClean="0">
                <a:solidFill>
                  <a:schemeClr val="tx1"/>
                </a:solidFill>
                <a:latin typeface="+mn-lt"/>
                <a:ea typeface="+mn-ea"/>
                <a:cs typeface="+mn-cs"/>
              </a:rPr>
              <a:t>Like most </a:t>
            </a:r>
            <a:r>
              <a:rPr lang="en-US" sz="1200" b="0" i="1" u="none" strike="noStrike" kern="1200" baseline="0" dirty="0" err="1" smtClean="0">
                <a:solidFill>
                  <a:schemeClr val="tx1"/>
                </a:solidFill>
                <a:latin typeface="+mn-lt"/>
                <a:ea typeface="+mn-ea"/>
                <a:cs typeface="+mn-cs"/>
              </a:rPr>
              <a:t>Pterodroma</a:t>
            </a:r>
            <a:r>
              <a:rPr lang="en-US" sz="1200" b="0" i="0" u="none" strike="noStrike" kern="1200" baseline="0" dirty="0" smtClean="0">
                <a:solidFill>
                  <a:schemeClr val="tx1"/>
                </a:solidFill>
                <a:latin typeface="+mn-lt"/>
                <a:ea typeface="+mn-ea"/>
                <a:cs typeface="+mn-cs"/>
              </a:rPr>
              <a:t>, nesting populations of </a:t>
            </a:r>
            <a:r>
              <a:rPr lang="en-US" sz="1200" b="0" i="1" u="none" strike="noStrike" kern="1200" baseline="0" dirty="0" smtClean="0">
                <a:solidFill>
                  <a:schemeClr val="tx1"/>
                </a:solidFill>
                <a:latin typeface="+mn-lt"/>
                <a:ea typeface="+mn-ea"/>
                <a:cs typeface="+mn-cs"/>
              </a:rPr>
              <a:t>P. </a:t>
            </a:r>
            <a:r>
              <a:rPr lang="en-US" sz="1200" b="0" i="1" u="none" strike="noStrike" kern="1200" baseline="0" dirty="0" err="1" smtClean="0">
                <a:solidFill>
                  <a:schemeClr val="tx1"/>
                </a:solidFill>
                <a:latin typeface="+mn-lt"/>
                <a:ea typeface="+mn-ea"/>
                <a:cs typeface="+mn-cs"/>
              </a:rPr>
              <a:t>hasitata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are found along the edges of oceanic fault plates. Not only is the species is endemic to the Caribbean, but nesting colonies are confined to islands on the northern and eastern edge of the Caribbean plate, Jamaica being the exception.</a:t>
            </a:r>
          </a:p>
          <a:p>
            <a:r>
              <a:rPr lang="en-US" sz="1200" b="0" i="0" u="none" strike="noStrike" kern="1200" baseline="0" dirty="0" smtClean="0">
                <a:solidFill>
                  <a:schemeClr val="tx1"/>
                </a:solidFill>
                <a:latin typeface="+mn-lt"/>
                <a:ea typeface="+mn-ea"/>
                <a:cs typeface="+mn-cs"/>
              </a:rPr>
              <a:t>Like many other seabirds in the region, populations of Black-capped Petrels today represent isolated relicts of larger and more widely distributed colonies. Colonies have been reduced to a few sites on cliffs and isolated cays that were inaccessible to humans and introduced predators. By the time the earliest natural history writers reported on the West Indies, all known colonies had been subject to heavy exploitation.  </a:t>
            </a:r>
          </a:p>
          <a:p>
            <a:r>
              <a:rPr lang="en-US" sz="1200" b="0" i="0" u="none" strike="noStrike" kern="1200" baseline="0" dirty="0" smtClean="0">
                <a:solidFill>
                  <a:schemeClr val="tx1"/>
                </a:solidFill>
                <a:latin typeface="+mn-lt"/>
                <a:ea typeface="+mn-ea"/>
                <a:cs typeface="+mn-cs"/>
              </a:rPr>
              <a:t>Their disappearance documented throughout the 1800s, mostly disappeared by the turn of the century, with a few observations scattered into the early 1900s.  But essentially, GONE by early 1900s.</a:t>
            </a:r>
          </a:p>
          <a:p>
            <a:endParaRPr lang="en-US" sz="1200" b="0" i="0" u="none" strike="noStrike" kern="1200" baseline="0" dirty="0" smtClean="0">
              <a:solidFill>
                <a:schemeClr val="tx1"/>
              </a:solidFill>
              <a:latin typeface="+mn-lt"/>
              <a:ea typeface="+mn-ea"/>
              <a:cs typeface="+mn-cs"/>
            </a:endParaRPr>
          </a:p>
          <a:p>
            <a:r>
              <a:rPr lang="en-US" dirty="0" smtClean="0"/>
              <a:t>Re-discovered in Hispaniola in 1963</a:t>
            </a:r>
          </a:p>
          <a:p>
            <a:r>
              <a:rPr lang="en-US" dirty="0" smtClean="0"/>
              <a:t>At sea concentrations in 1970s and 1980s</a:t>
            </a:r>
          </a:p>
          <a:p>
            <a:r>
              <a:rPr lang="en-US" dirty="0" smtClean="0"/>
              <a:t>Multiple expeditions in the Caribbean in recent decades</a:t>
            </a:r>
          </a:p>
          <a:p>
            <a:r>
              <a:rPr lang="en-US" dirty="0" smtClean="0"/>
              <a:t>Active petrel nest discovered March 2011</a:t>
            </a:r>
          </a:p>
          <a:p>
            <a:r>
              <a:rPr lang="en-US" dirty="0" smtClean="0"/>
              <a:t>Hispaniola field research and conservation activities:</a:t>
            </a:r>
          </a:p>
          <a:p>
            <a:r>
              <a:rPr lang="en-US" dirty="0" smtClean="0"/>
              <a:t>Conservation Action Plan 2012 </a:t>
            </a:r>
          </a:p>
          <a:p>
            <a:r>
              <a:rPr lang="en-US" dirty="0" smtClean="0"/>
              <a:t>	Guess at numbers  500 to 1000 pairs???…. Chick</a:t>
            </a:r>
            <a:r>
              <a:rPr lang="en-US" baseline="0" dirty="0" smtClean="0"/>
              <a:t> just found!</a:t>
            </a:r>
          </a:p>
        </p:txBody>
      </p:sp>
      <p:sp>
        <p:nvSpPr>
          <p:cNvPr id="4" name="Slide Number Placeholder 3"/>
          <p:cNvSpPr>
            <a:spLocks noGrp="1"/>
          </p:cNvSpPr>
          <p:nvPr>
            <p:ph type="sldNum" sz="quarter" idx="10"/>
          </p:nvPr>
        </p:nvSpPr>
        <p:spPr/>
        <p:txBody>
          <a:bodyPr/>
          <a:lstStyle/>
          <a:p>
            <a:fld id="{0203620D-7EC3-4548-BB45-4ED044D21EEA}" type="slidenum">
              <a:rPr lang="en-US" smtClean="0"/>
              <a:t>2</a:t>
            </a:fld>
            <a:endParaRPr lang="en-US"/>
          </a:p>
        </p:txBody>
      </p:sp>
    </p:spTree>
    <p:extLst>
      <p:ext uri="{BB962C8B-B14F-4D97-AF65-F5344CB8AC3E}">
        <p14:creationId xmlns:p14="http://schemas.microsoft.com/office/powerpoint/2010/main" val="28009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Caribbean endemic; historic records from 6 islands, fossils on another</a:t>
            </a:r>
          </a:p>
          <a:p>
            <a:r>
              <a:rPr lang="en-US" dirty="0" smtClean="0"/>
              <a:t>Winked out in late 1800s, early 1900s due to human overconsumption, loss of habitat, and introduced predators.</a:t>
            </a:r>
          </a:p>
          <a:p>
            <a:r>
              <a:rPr lang="en-US" dirty="0" smtClean="0"/>
              <a:t>Rediscovered in Haiti 1963, expeditions on Hispaniola in subsequent decades found multiple aggregations of vocalizing petrels; in 2001 first active nest found; in 2011 first nest monitored </a:t>
            </a:r>
          </a:p>
          <a:p>
            <a:r>
              <a:rPr lang="en-US" dirty="0" smtClean="0"/>
              <a:t>Radar surveys on Hispaniola 2012-2014 identified flyways and potential nesting areas and provided index to abundance; nest searching, nest monitoring and collection of vocalization data continues</a:t>
            </a:r>
          </a:p>
          <a:p>
            <a:r>
              <a:rPr lang="en-US" dirty="0" smtClean="0"/>
              <a:t>Radar surveys on Dominica 2015 confirmed nesting activity on a second island; collection of vocalization data underway; nest searching planned.</a:t>
            </a:r>
          </a:p>
          <a:p>
            <a:endParaRPr lang="en-US" dirty="0" smtClean="0"/>
          </a:p>
          <a:p>
            <a:endParaRPr lang="en-US" dirty="0" smtClean="0"/>
          </a:p>
          <a:p>
            <a:endParaRPr lang="en-US" dirty="0" smtClean="0"/>
          </a:p>
          <a:p>
            <a:r>
              <a:rPr lang="en-US" dirty="0" smtClean="0"/>
              <a:t>Expeditions by Wood, Simons, Goetz</a:t>
            </a:r>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3</a:t>
            </a:fld>
            <a:endParaRPr lang="en-US"/>
          </a:p>
        </p:txBody>
      </p:sp>
    </p:spTree>
    <p:extLst>
      <p:ext uri="{BB962C8B-B14F-4D97-AF65-F5344CB8AC3E}">
        <p14:creationId xmlns:p14="http://schemas.microsoft.com/office/powerpoint/2010/main" val="260359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4</a:t>
            </a:fld>
            <a:endParaRPr lang="en-US"/>
          </a:p>
        </p:txBody>
      </p:sp>
    </p:spTree>
    <p:extLst>
      <p:ext uri="{BB962C8B-B14F-4D97-AF65-F5344CB8AC3E}">
        <p14:creationId xmlns:p14="http://schemas.microsoft.com/office/powerpoint/2010/main" val="156583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5</a:t>
            </a:fld>
            <a:endParaRPr lang="en-US"/>
          </a:p>
        </p:txBody>
      </p:sp>
    </p:spTree>
    <p:extLst>
      <p:ext uri="{BB962C8B-B14F-4D97-AF65-F5344CB8AC3E}">
        <p14:creationId xmlns:p14="http://schemas.microsoft.com/office/powerpoint/2010/main" val="172615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Charisma of optimism?</a:t>
            </a:r>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6</a:t>
            </a:fld>
            <a:endParaRPr lang="en-US"/>
          </a:p>
        </p:txBody>
      </p:sp>
    </p:spTree>
    <p:extLst>
      <p:ext uri="{BB962C8B-B14F-4D97-AF65-F5344CB8AC3E}">
        <p14:creationId xmlns:p14="http://schemas.microsoft.com/office/powerpoint/2010/main" val="320667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Charisma of optimism?</a:t>
            </a:r>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7</a:t>
            </a:fld>
            <a:endParaRPr lang="en-US"/>
          </a:p>
        </p:txBody>
      </p:sp>
    </p:spTree>
    <p:extLst>
      <p:ext uri="{BB962C8B-B14F-4D97-AF65-F5344CB8AC3E}">
        <p14:creationId xmlns:p14="http://schemas.microsoft.com/office/powerpoint/2010/main" val="375441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8</a:t>
            </a:fld>
            <a:endParaRPr lang="en-US"/>
          </a:p>
        </p:txBody>
      </p:sp>
    </p:spTree>
    <p:extLst>
      <p:ext uri="{BB962C8B-B14F-4D97-AF65-F5344CB8AC3E}">
        <p14:creationId xmlns:p14="http://schemas.microsoft.com/office/powerpoint/2010/main" val="13142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F993D-31DF-4DF8-B5C6-5B91ED1D2ED6}" type="slidenum">
              <a:rPr lang="en-US" smtClean="0"/>
              <a:t>9</a:t>
            </a:fld>
            <a:endParaRPr lang="en-US"/>
          </a:p>
        </p:txBody>
      </p:sp>
    </p:spTree>
    <p:extLst>
      <p:ext uri="{BB962C8B-B14F-4D97-AF65-F5344CB8AC3E}">
        <p14:creationId xmlns:p14="http://schemas.microsoft.com/office/powerpoint/2010/main" val="374166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E0947-2589-4EE5-8083-24A485B72C4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104574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0947-2589-4EE5-8083-24A485B72C4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148850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0947-2589-4EE5-8083-24A485B72C4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213967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E0947-2589-4EE5-8083-24A485B72C4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303198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0947-2589-4EE5-8083-24A485B72C4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18174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E0947-2589-4EE5-8083-24A485B72C4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145553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E0947-2589-4EE5-8083-24A485B72C45}"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281549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E0947-2589-4EE5-8083-24A485B72C45}"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35708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E0947-2589-4EE5-8083-24A485B72C45}"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228472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0947-2589-4EE5-8083-24A485B72C4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348569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0947-2589-4EE5-8083-24A485B72C4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BB0F-46B0-425C-A0A5-7A1A7BBF7855}" type="slidenum">
              <a:rPr lang="en-US" smtClean="0"/>
              <a:t>‹#›</a:t>
            </a:fld>
            <a:endParaRPr lang="en-US"/>
          </a:p>
        </p:txBody>
      </p:sp>
    </p:spTree>
    <p:extLst>
      <p:ext uri="{BB962C8B-B14F-4D97-AF65-F5344CB8AC3E}">
        <p14:creationId xmlns:p14="http://schemas.microsoft.com/office/powerpoint/2010/main" val="159610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E0947-2589-4EE5-8083-24A485B72C45}" type="datetimeFigureOut">
              <a:rPr lang="en-US" smtClean="0"/>
              <a:t>10/25/2015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BB0F-46B0-425C-A0A5-7A1A7BBF7855}" type="slidenum">
              <a:rPr lang="en-US" smtClean="0"/>
              <a:t>‹#›</a:t>
            </a:fld>
            <a:endParaRPr lang="en-US"/>
          </a:p>
        </p:txBody>
      </p:sp>
    </p:spTree>
    <p:extLst>
      <p:ext uri="{BB962C8B-B14F-4D97-AF65-F5344CB8AC3E}">
        <p14:creationId xmlns:p14="http://schemas.microsoft.com/office/powerpoint/2010/main" val="395009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64"/>
          <a:stretch/>
        </p:blipFill>
        <p:spPr>
          <a:xfrm>
            <a:off x="5814204" y="4282"/>
            <a:ext cx="6377796" cy="534836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9" r="67456" b="41849"/>
          <a:stretch/>
        </p:blipFill>
        <p:spPr>
          <a:xfrm>
            <a:off x="-6081" y="-17253"/>
            <a:ext cx="5941056" cy="5369901"/>
          </a:xfrm>
          <a:prstGeom prst="rect">
            <a:avLst/>
          </a:prstGeom>
        </p:spPr>
      </p:pic>
      <p:sp>
        <p:nvSpPr>
          <p:cNvPr id="2" name="Title 1"/>
          <p:cNvSpPr>
            <a:spLocks noGrp="1"/>
          </p:cNvSpPr>
          <p:nvPr>
            <p:ph type="ctrTitle"/>
          </p:nvPr>
        </p:nvSpPr>
        <p:spPr>
          <a:xfrm>
            <a:off x="361507" y="549917"/>
            <a:ext cx="7315200" cy="2881223"/>
          </a:xfrm>
        </p:spPr>
        <p:txBody>
          <a:bodyPr>
            <a:normAutofit fontScale="90000"/>
          </a:bodyPr>
          <a:lstStyle/>
          <a:p>
            <a:r>
              <a:rPr lang="en-GB" sz="4800" b="1" dirty="0" smtClean="0"/>
              <a:t>ADVANCES IN SCIENTIFIC UNDERSTANDING AND CONSERVATION OF THE BLACK-CAPPED PETREL</a:t>
            </a:r>
            <a:br>
              <a:rPr lang="en-GB" sz="4800" b="1" dirty="0" smtClean="0"/>
            </a:br>
            <a:r>
              <a:rPr lang="en-GB" sz="4800" b="1" dirty="0" smtClean="0"/>
              <a:t>(</a:t>
            </a:r>
            <a:r>
              <a:rPr lang="en-GB" sz="4800" b="1" i="1" dirty="0" err="1" smtClean="0"/>
              <a:t>Pterodroma</a:t>
            </a:r>
            <a:r>
              <a:rPr lang="en-GB" sz="4800" b="1" i="1" dirty="0" smtClean="0"/>
              <a:t> </a:t>
            </a:r>
            <a:r>
              <a:rPr lang="en-GB" sz="4800" b="1" i="1" dirty="0" err="1" smtClean="0"/>
              <a:t>hasitata</a:t>
            </a:r>
            <a:r>
              <a:rPr lang="en-GB" sz="4800" b="1" dirty="0"/>
              <a:t>)</a:t>
            </a:r>
            <a:endParaRPr lang="en-US" sz="4800" dirty="0"/>
          </a:p>
        </p:txBody>
      </p:sp>
      <p:sp>
        <p:nvSpPr>
          <p:cNvPr id="3" name="Subtitle 2"/>
          <p:cNvSpPr>
            <a:spLocks noGrp="1"/>
          </p:cNvSpPr>
          <p:nvPr>
            <p:ph type="subTitle" idx="1"/>
          </p:nvPr>
        </p:nvSpPr>
        <p:spPr>
          <a:xfrm>
            <a:off x="2001327" y="3736768"/>
            <a:ext cx="3623095" cy="4272249"/>
          </a:xfrm>
        </p:spPr>
        <p:txBody>
          <a:bodyPr>
            <a:normAutofit/>
          </a:bodyPr>
          <a:lstStyle/>
          <a:p>
            <a:r>
              <a:rPr lang="en-US" sz="4400" dirty="0" smtClean="0"/>
              <a:t> </a:t>
            </a:r>
            <a:r>
              <a:rPr lang="en-US" sz="4400" dirty="0" smtClean="0">
                <a:solidFill>
                  <a:srgbClr val="FF0000"/>
                </a:solidFill>
              </a:rPr>
              <a:t>DIABLOTIN</a:t>
            </a:r>
            <a:endParaRPr lang="en-US" dirty="0">
              <a:solidFill>
                <a:srgbClr val="FF0000"/>
              </a:solidFill>
            </a:endParaRPr>
          </a:p>
        </p:txBody>
      </p:sp>
      <p:sp>
        <p:nvSpPr>
          <p:cNvPr id="6" name="Rectangle 5"/>
          <p:cNvSpPr/>
          <p:nvPr/>
        </p:nvSpPr>
        <p:spPr>
          <a:xfrm>
            <a:off x="2453435" y="5468493"/>
            <a:ext cx="7829252" cy="1477328"/>
          </a:xfrm>
          <a:prstGeom prst="rect">
            <a:avLst/>
          </a:prstGeom>
        </p:spPr>
        <p:txBody>
          <a:bodyPr wrap="square">
            <a:spAutoFit/>
          </a:bodyPr>
          <a:lstStyle/>
          <a:p>
            <a:r>
              <a:rPr lang="en-GB" dirty="0" smtClean="0"/>
              <a:t>Jennifer Wheeler</a:t>
            </a:r>
          </a:p>
          <a:p>
            <a:r>
              <a:rPr lang="en-GB" dirty="0"/>
              <a:t>O</a:t>
            </a:r>
            <a:r>
              <a:rPr lang="en-GB" dirty="0" smtClean="0"/>
              <a:t>n behalf of the International Black-capped Petrel Conservation Group</a:t>
            </a:r>
          </a:p>
          <a:p>
            <a:endParaRPr lang="en-US" dirty="0" smtClean="0"/>
          </a:p>
          <a:p>
            <a:r>
              <a:rPr lang="en-US" dirty="0" smtClean="0"/>
              <a:t>World Seabird Conference 2, Cape Town, South Africa; October 30, 2015</a:t>
            </a:r>
          </a:p>
          <a:p>
            <a:endParaRPr lang="en-GB"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881" y="5352648"/>
            <a:ext cx="2005663" cy="1400067"/>
          </a:xfrm>
          <a:prstGeom prst="rect">
            <a:avLst/>
          </a:prstGeom>
        </p:spPr>
      </p:pic>
    </p:spTree>
    <p:extLst>
      <p:ext uri="{BB962C8B-B14F-4D97-AF65-F5344CB8AC3E}">
        <p14:creationId xmlns:p14="http://schemas.microsoft.com/office/powerpoint/2010/main" val="36394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076"/>
            <a:ext cx="11353800" cy="1325563"/>
          </a:xfrm>
        </p:spPr>
        <p:txBody>
          <a:bodyPr/>
          <a:lstStyle/>
          <a:p>
            <a:r>
              <a:rPr lang="en-US" dirty="0" smtClean="0"/>
              <a:t>Evolution</a:t>
            </a:r>
            <a:br>
              <a:rPr lang="en-US" dirty="0" smtClean="0"/>
            </a:br>
            <a:r>
              <a:rPr lang="en-US" dirty="0" smtClean="0"/>
              <a:t> of Planning</a:t>
            </a:r>
            <a:endParaRPr lang="en-US" dirty="0"/>
          </a:p>
        </p:txBody>
      </p:sp>
    </p:spTree>
    <p:extLst>
      <p:ext uri="{BB962C8B-B14F-4D97-AF65-F5344CB8AC3E}">
        <p14:creationId xmlns:p14="http://schemas.microsoft.com/office/powerpoint/2010/main" val="399161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36171"/>
            <a:ext cx="11221528" cy="4351338"/>
          </a:xfrm>
        </p:spPr>
        <p:txBody>
          <a:bodyPr/>
          <a:lstStyle/>
          <a:p>
            <a:r>
              <a:rPr lang="en-US" sz="3200" dirty="0" smtClean="0"/>
              <a:t>2012 Conservation Plan increases visibility, coalesces effort</a:t>
            </a:r>
          </a:p>
          <a:p>
            <a:r>
              <a:rPr lang="en-US" sz="3200" dirty="0" smtClean="0"/>
              <a:t>Encouraging regular dialogue between active partners</a:t>
            </a:r>
          </a:p>
          <a:p>
            <a:r>
              <a:rPr lang="en-US" sz="3200" dirty="0" smtClean="0"/>
              <a:t>Keeping broader community apprised</a:t>
            </a:r>
          </a:p>
          <a:p>
            <a:r>
              <a:rPr lang="en-US" sz="3200" dirty="0" smtClean="0"/>
              <a:t>2013-present: Open Standards for the Practice of Conservation</a:t>
            </a:r>
          </a:p>
          <a:p>
            <a:r>
              <a:rPr lang="en-US" sz="3200" dirty="0" smtClean="0"/>
              <a:t>Multi-species integration?</a:t>
            </a:r>
          </a:p>
          <a:p>
            <a:endParaRPr lang="en-US" dirty="0" smtClean="0"/>
          </a:p>
          <a:p>
            <a:endParaRPr lang="en-US" dirty="0"/>
          </a:p>
        </p:txBody>
      </p:sp>
      <p:sp>
        <p:nvSpPr>
          <p:cNvPr id="4" name="Title 1"/>
          <p:cNvSpPr txBox="1">
            <a:spLocks/>
          </p:cNvSpPr>
          <p:nvPr/>
        </p:nvSpPr>
        <p:spPr>
          <a:xfrm>
            <a:off x="0" y="533076"/>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Evolution</a:t>
            </a:r>
            <a:br>
              <a:rPr lang="en-US" smtClean="0"/>
            </a:br>
            <a:r>
              <a:rPr lang="en-US" smtClean="0"/>
              <a:t> of Planning</a:t>
            </a:r>
            <a:endParaRPr lang="en-US" dirty="0"/>
          </a:p>
        </p:txBody>
      </p:sp>
    </p:spTree>
    <p:extLst>
      <p:ext uri="{BB962C8B-B14F-4D97-AF65-F5344CB8AC3E}">
        <p14:creationId xmlns:p14="http://schemas.microsoft.com/office/powerpoint/2010/main" val="26186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79" r="67456" b="41849"/>
          <a:stretch/>
        </p:blipFill>
        <p:spPr>
          <a:xfrm>
            <a:off x="2552532" y="-2634429"/>
            <a:ext cx="10656909" cy="9632387"/>
          </a:xfrm>
          <a:prstGeom prst="rect">
            <a:avLst/>
          </a:prstGeom>
        </p:spPr>
      </p:pic>
      <p:sp>
        <p:nvSpPr>
          <p:cNvPr id="2" name="Title 1"/>
          <p:cNvSpPr>
            <a:spLocks noGrp="1"/>
          </p:cNvSpPr>
          <p:nvPr>
            <p:ph type="title"/>
          </p:nvPr>
        </p:nvSpPr>
        <p:spPr>
          <a:xfrm>
            <a:off x="2703581" y="87995"/>
            <a:ext cx="4766893" cy="1325563"/>
          </a:xfrm>
        </p:spPr>
        <p:txBody>
          <a:bodyPr>
            <a:normAutofit/>
          </a:bodyPr>
          <a:lstStyle/>
          <a:p>
            <a:r>
              <a:rPr lang="en-US" dirty="0" smtClean="0"/>
              <a:t>Acknowledgements</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69" y="5725321"/>
            <a:ext cx="2187014" cy="84205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771" y="225731"/>
            <a:ext cx="2005663" cy="1400067"/>
          </a:xfrm>
          <a:prstGeom prst="rect">
            <a:avLst/>
          </a:prstGeom>
        </p:spPr>
      </p:pic>
      <p:sp>
        <p:nvSpPr>
          <p:cNvPr id="14" name="TextBox 13"/>
          <p:cNvSpPr txBox="1"/>
          <p:nvPr/>
        </p:nvSpPr>
        <p:spPr>
          <a:xfrm>
            <a:off x="2703581" y="1625798"/>
            <a:ext cx="10354810" cy="5232202"/>
          </a:xfrm>
          <a:prstGeom prst="rect">
            <a:avLst/>
          </a:prstGeom>
          <a:noFill/>
        </p:spPr>
        <p:txBody>
          <a:bodyPr wrap="square" rtlCol="0">
            <a:spAutoFit/>
          </a:bodyPr>
          <a:lstStyle/>
          <a:p>
            <a:r>
              <a:rPr lang="en-US" sz="2800" dirty="0" smtClean="0"/>
              <a:t>Co-Authors:</a:t>
            </a:r>
          </a:p>
          <a:p>
            <a:r>
              <a:rPr lang="en-US" sz="2800" dirty="0" smtClean="0"/>
              <a:t>Adam Brown, Environmental Protection in the Caribbean</a:t>
            </a:r>
          </a:p>
          <a:p>
            <a:r>
              <a:rPr lang="en-US" sz="2800" dirty="0" smtClean="0"/>
              <a:t>Jim Goetz, Cornell University; GIZ; VCE</a:t>
            </a:r>
          </a:p>
          <a:p>
            <a:r>
              <a:rPr lang="en-US" sz="2800" dirty="0" smtClean="0"/>
              <a:t>Anderson Jean, </a:t>
            </a:r>
            <a:r>
              <a:rPr lang="en-US" sz="2800" dirty="0" err="1" smtClean="0"/>
              <a:t>Societe</a:t>
            </a:r>
            <a:r>
              <a:rPr lang="en-US" sz="2800" dirty="0" smtClean="0"/>
              <a:t> Audubon Haiti</a:t>
            </a:r>
          </a:p>
          <a:p>
            <a:r>
              <a:rPr lang="en-US" sz="2800" dirty="0" smtClean="0"/>
              <a:t>Patrick </a:t>
            </a:r>
            <a:r>
              <a:rPr lang="en-US" sz="2800" dirty="0" err="1" smtClean="0"/>
              <a:t>Jodice</a:t>
            </a:r>
            <a:r>
              <a:rPr lang="en-US" sz="2800" dirty="0" smtClean="0"/>
              <a:t>, USGS/Clemson University</a:t>
            </a:r>
          </a:p>
          <a:p>
            <a:r>
              <a:rPr lang="en-US" sz="2800" dirty="0" smtClean="0"/>
              <a:t>Matthew </a:t>
            </a:r>
            <a:r>
              <a:rPr lang="en-US" sz="2800" dirty="0" err="1" smtClean="0"/>
              <a:t>McKown</a:t>
            </a:r>
            <a:r>
              <a:rPr lang="en-US" sz="2800" dirty="0" smtClean="0"/>
              <a:t>, Conservation Metrics Inc.</a:t>
            </a:r>
          </a:p>
          <a:p>
            <a:r>
              <a:rPr lang="en-US" sz="2800" dirty="0" smtClean="0"/>
              <a:t>Ernst Rupp, </a:t>
            </a:r>
            <a:r>
              <a:rPr lang="en-US" sz="2800" dirty="0" err="1" smtClean="0"/>
              <a:t>Grupo</a:t>
            </a:r>
            <a:r>
              <a:rPr lang="en-US" sz="2800" dirty="0" smtClean="0"/>
              <a:t> </a:t>
            </a:r>
            <a:r>
              <a:rPr lang="en-US" sz="2800" dirty="0" err="1" smtClean="0"/>
              <a:t>Jaragua</a:t>
            </a:r>
            <a:endParaRPr lang="en-US" sz="2800" dirty="0" smtClean="0"/>
          </a:p>
          <a:p>
            <a:r>
              <a:rPr lang="en-US" sz="2800" dirty="0" smtClean="0"/>
              <a:t>George Wallace, American Bird Conservancy</a:t>
            </a:r>
          </a:p>
          <a:p>
            <a:endParaRPr lang="en-US" sz="2800" dirty="0"/>
          </a:p>
          <a:p>
            <a:r>
              <a:rPr lang="en-US" sz="2800" dirty="0" smtClean="0"/>
              <a:t>Many other partners, donors and supporters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456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TextBox 4"/>
          <p:cNvSpPr txBox="1"/>
          <p:nvPr/>
        </p:nvSpPr>
        <p:spPr>
          <a:xfrm>
            <a:off x="10782300" y="4514851"/>
            <a:ext cx="1200150" cy="307777"/>
          </a:xfrm>
          <a:prstGeom prst="rect">
            <a:avLst/>
          </a:prstGeom>
          <a:noFill/>
        </p:spPr>
        <p:txBody>
          <a:bodyPr wrap="square" rtlCol="0">
            <a:spAutoFit/>
          </a:bodyPr>
          <a:lstStyle/>
          <a:p>
            <a:r>
              <a:rPr lang="en-US" sz="1400" dirty="0" smtClean="0">
                <a:solidFill>
                  <a:srgbClr val="FFFF66"/>
                </a:solidFill>
              </a:rPr>
              <a:t>Martinique</a:t>
            </a:r>
            <a:endParaRPr lang="en-US" sz="1400" dirty="0">
              <a:solidFill>
                <a:srgbClr val="FFFF66"/>
              </a:solidFill>
            </a:endParaRPr>
          </a:p>
        </p:txBody>
      </p:sp>
      <p:sp>
        <p:nvSpPr>
          <p:cNvPr id="6" name="TextBox 5"/>
          <p:cNvSpPr txBox="1"/>
          <p:nvPr/>
        </p:nvSpPr>
        <p:spPr>
          <a:xfrm>
            <a:off x="10401300" y="3851380"/>
            <a:ext cx="1962150" cy="307777"/>
          </a:xfrm>
          <a:prstGeom prst="rect">
            <a:avLst/>
          </a:prstGeom>
          <a:noFill/>
        </p:spPr>
        <p:txBody>
          <a:bodyPr wrap="square" rtlCol="0">
            <a:spAutoFit/>
          </a:bodyPr>
          <a:lstStyle/>
          <a:p>
            <a:r>
              <a:rPr lang="en-US" sz="1400" dirty="0" smtClean="0">
                <a:solidFill>
                  <a:srgbClr val="FFFF00"/>
                </a:solidFill>
              </a:rPr>
              <a:t>Guadeloupe</a:t>
            </a:r>
            <a:endParaRPr lang="en-US" sz="1400" dirty="0">
              <a:solidFill>
                <a:srgbClr val="FFFF00"/>
              </a:solidFill>
            </a:endParaRPr>
          </a:p>
        </p:txBody>
      </p:sp>
      <p:sp>
        <p:nvSpPr>
          <p:cNvPr id="7" name="TextBox 6"/>
          <p:cNvSpPr txBox="1"/>
          <p:nvPr/>
        </p:nvSpPr>
        <p:spPr>
          <a:xfrm>
            <a:off x="10467975" y="4260664"/>
            <a:ext cx="914400" cy="304800"/>
          </a:xfrm>
          <a:prstGeom prst="rect">
            <a:avLst/>
          </a:prstGeom>
          <a:noFill/>
        </p:spPr>
        <p:txBody>
          <a:bodyPr wrap="square" rtlCol="0">
            <a:spAutoFit/>
          </a:bodyPr>
          <a:lstStyle/>
          <a:p>
            <a:r>
              <a:rPr lang="en-US" sz="1400" dirty="0" smtClean="0">
                <a:solidFill>
                  <a:srgbClr val="FFFF99"/>
                </a:solidFill>
              </a:rPr>
              <a:t>Dominica</a:t>
            </a:r>
            <a:endParaRPr lang="en-US" sz="1400" dirty="0">
              <a:solidFill>
                <a:srgbClr val="FFFF99"/>
              </a:solidFill>
            </a:endParaRPr>
          </a:p>
        </p:txBody>
      </p:sp>
      <p:sp>
        <p:nvSpPr>
          <p:cNvPr id="8" name="Smiley Face 7"/>
          <p:cNvSpPr/>
          <p:nvPr/>
        </p:nvSpPr>
        <p:spPr>
          <a:xfrm>
            <a:off x="10298193" y="4413064"/>
            <a:ext cx="154547" cy="15679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093757" y="272983"/>
            <a:ext cx="59091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Endangered </a:t>
            </a:r>
          </a:p>
          <a:p>
            <a:r>
              <a:rPr lang="en-US" dirty="0" smtClean="0">
                <a:solidFill>
                  <a:schemeClr val="bg1"/>
                </a:solidFill>
              </a:rPr>
              <a:t>Caribbean Endemic</a:t>
            </a:r>
            <a:endParaRPr lang="en-US" dirty="0">
              <a:solidFill>
                <a:schemeClr val="bg1"/>
              </a:solidFill>
            </a:endParaRPr>
          </a:p>
        </p:txBody>
      </p:sp>
    </p:spTree>
    <p:extLst>
      <p:ext uri="{BB962C8B-B14F-4D97-AF65-F5344CB8AC3E}">
        <p14:creationId xmlns:p14="http://schemas.microsoft.com/office/powerpoint/2010/main" val="1817366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69" y="1190447"/>
            <a:ext cx="11156577" cy="5857336"/>
          </a:xfrm>
        </p:spPr>
        <p:txBody>
          <a:bodyPr>
            <a:normAutofit/>
          </a:bodyPr>
          <a:lstStyle/>
          <a:p>
            <a:r>
              <a:rPr lang="en-US" dirty="0" smtClean="0">
                <a:solidFill>
                  <a:schemeClr val="bg1"/>
                </a:solidFill>
              </a:rPr>
              <a:t>Historic records on 6 islands</a:t>
            </a:r>
          </a:p>
          <a:p>
            <a:r>
              <a:rPr lang="en-US" dirty="0" smtClean="0">
                <a:solidFill>
                  <a:schemeClr val="bg1"/>
                </a:solidFill>
              </a:rPr>
              <a:t>Disappeared late 1800s/1900s</a:t>
            </a:r>
          </a:p>
          <a:p>
            <a:r>
              <a:rPr lang="en-US" dirty="0" smtClean="0">
                <a:solidFill>
                  <a:schemeClr val="bg1"/>
                </a:solidFill>
              </a:rPr>
              <a:t>Colony re-discovered in Haiti 1963, subsequent expeditions found more aggregations; 2001 first nest; 2011 first chick </a:t>
            </a:r>
          </a:p>
          <a:p>
            <a:r>
              <a:rPr lang="en-US" dirty="0" smtClean="0">
                <a:solidFill>
                  <a:schemeClr val="bg1"/>
                </a:solidFill>
              </a:rPr>
              <a:t>Radar surveys on Hispaniola 2012-2014 </a:t>
            </a:r>
          </a:p>
          <a:p>
            <a:pPr lvl="1">
              <a:buSzPct val="70000"/>
              <a:buFont typeface="Courier New" panose="02070309020205020404" pitchFamily="49" charset="0"/>
              <a:buChar char="o"/>
            </a:pPr>
            <a:r>
              <a:rPr lang="en-US" sz="2800" dirty="0">
                <a:solidFill>
                  <a:schemeClr val="bg1"/>
                </a:solidFill>
              </a:rPr>
              <a:t>I</a:t>
            </a:r>
            <a:r>
              <a:rPr lang="en-US" sz="2800" dirty="0" smtClean="0">
                <a:solidFill>
                  <a:schemeClr val="bg1"/>
                </a:solidFill>
              </a:rPr>
              <a:t>dentified flyways and potential nesting areas, index to abundance</a:t>
            </a:r>
          </a:p>
          <a:p>
            <a:pPr lvl="1">
              <a:buSzPct val="70000"/>
              <a:buFont typeface="Courier New" panose="02070309020205020404" pitchFamily="49" charset="0"/>
              <a:buChar char="o"/>
            </a:pPr>
            <a:r>
              <a:rPr lang="en-US" sz="2800" dirty="0" smtClean="0">
                <a:solidFill>
                  <a:schemeClr val="bg1"/>
                </a:solidFill>
              </a:rPr>
              <a:t>Ongoing nest searching, nest monitoring and collection of vocalization data </a:t>
            </a:r>
          </a:p>
          <a:p>
            <a:pPr marL="223838" lvl="1" indent="-223838"/>
            <a:r>
              <a:rPr lang="en-US" sz="2800" dirty="0" smtClean="0">
                <a:solidFill>
                  <a:schemeClr val="bg1"/>
                </a:solidFill>
              </a:rPr>
              <a:t>Radar surveys on Dominica 2015 </a:t>
            </a:r>
          </a:p>
          <a:p>
            <a:pPr lvl="1">
              <a:buSzPct val="70000"/>
              <a:buFont typeface="Courier New" panose="02070309020205020404" pitchFamily="49" charset="0"/>
              <a:buChar char="o"/>
            </a:pPr>
            <a:r>
              <a:rPr lang="en-US" sz="2800" dirty="0">
                <a:solidFill>
                  <a:schemeClr val="bg1"/>
                </a:solidFill>
              </a:rPr>
              <a:t>C</a:t>
            </a:r>
            <a:r>
              <a:rPr lang="en-US" sz="2800" dirty="0" smtClean="0">
                <a:solidFill>
                  <a:schemeClr val="bg1"/>
                </a:solidFill>
              </a:rPr>
              <a:t>onfirmed nesting activity on a second island</a:t>
            </a:r>
          </a:p>
          <a:p>
            <a:pPr lvl="1">
              <a:buSzPct val="70000"/>
              <a:buFont typeface="Courier New" panose="02070309020205020404" pitchFamily="49" charset="0"/>
              <a:buChar char="o"/>
            </a:pPr>
            <a:r>
              <a:rPr lang="en-US" sz="2800" dirty="0">
                <a:solidFill>
                  <a:schemeClr val="bg1"/>
                </a:solidFill>
              </a:rPr>
              <a:t>C</a:t>
            </a:r>
            <a:r>
              <a:rPr lang="en-US" sz="2800" dirty="0" smtClean="0">
                <a:solidFill>
                  <a:schemeClr val="bg1"/>
                </a:solidFill>
              </a:rPr>
              <a:t>ollection of vocalization data underway</a:t>
            </a:r>
          </a:p>
          <a:p>
            <a:pPr lvl="1">
              <a:buSzPct val="70000"/>
              <a:buFont typeface="Courier New" panose="02070309020205020404" pitchFamily="49" charset="0"/>
              <a:buChar char="o"/>
            </a:pPr>
            <a:r>
              <a:rPr lang="en-US" sz="2800" dirty="0" smtClean="0">
                <a:solidFill>
                  <a:schemeClr val="bg1"/>
                </a:solidFill>
              </a:rPr>
              <a:t>Nest searching planned</a:t>
            </a:r>
            <a:endParaRPr lang="en-US" sz="2800" dirty="0">
              <a:solidFill>
                <a:schemeClr val="bg1"/>
              </a:solidFill>
            </a:endParaRPr>
          </a:p>
        </p:txBody>
      </p:sp>
      <p:sp>
        <p:nvSpPr>
          <p:cNvPr id="5" name="Title 1"/>
          <p:cNvSpPr txBox="1">
            <a:spLocks/>
          </p:cNvSpPr>
          <p:nvPr/>
        </p:nvSpPr>
        <p:spPr>
          <a:xfrm>
            <a:off x="6093757" y="272983"/>
            <a:ext cx="59091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Endangered </a:t>
            </a:r>
          </a:p>
          <a:p>
            <a:r>
              <a:rPr lang="en-US" dirty="0" smtClean="0">
                <a:solidFill>
                  <a:schemeClr val="bg1"/>
                </a:solidFill>
              </a:rPr>
              <a:t>Caribbean Endemic</a:t>
            </a:r>
            <a:endParaRPr lang="en-US" dirty="0">
              <a:solidFill>
                <a:schemeClr val="bg1"/>
              </a:solidFill>
            </a:endParaRPr>
          </a:p>
        </p:txBody>
      </p:sp>
    </p:spTree>
    <p:extLst>
      <p:ext uri="{BB962C8B-B14F-4D97-AF65-F5344CB8AC3E}">
        <p14:creationId xmlns:p14="http://schemas.microsoft.com/office/powerpoint/2010/main" val="321336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lstStyle/>
          <a:p>
            <a:r>
              <a:rPr lang="en-US" b="1" dirty="0" smtClean="0"/>
              <a:t>Situational Analysis/Threats</a:t>
            </a:r>
            <a:endParaRPr lang="en-US" b="1" dirty="0"/>
          </a:p>
        </p:txBody>
      </p:sp>
    </p:spTree>
    <p:extLst>
      <p:ext uri="{BB962C8B-B14F-4D97-AF65-F5344CB8AC3E}">
        <p14:creationId xmlns:p14="http://schemas.microsoft.com/office/powerpoint/2010/main" val="217916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lstStyle/>
          <a:p>
            <a:r>
              <a:rPr lang="en-US" dirty="0" smtClean="0"/>
              <a:t>Situational Analysis/Threats</a:t>
            </a:r>
            <a:endParaRPr lang="en-US" dirty="0"/>
          </a:p>
        </p:txBody>
      </p:sp>
      <p:sp>
        <p:nvSpPr>
          <p:cNvPr id="3" name="Content Placeholder 2"/>
          <p:cNvSpPr>
            <a:spLocks noGrp="1"/>
          </p:cNvSpPr>
          <p:nvPr>
            <p:ph idx="1"/>
          </p:nvPr>
        </p:nvSpPr>
        <p:spPr>
          <a:xfrm>
            <a:off x="672860" y="1463315"/>
            <a:ext cx="11335110" cy="5092760"/>
          </a:xfrm>
        </p:spPr>
        <p:txBody>
          <a:bodyPr>
            <a:noAutofit/>
          </a:bodyPr>
          <a:lstStyle/>
          <a:p>
            <a:r>
              <a:rPr lang="en-US" dirty="0" smtClean="0"/>
              <a:t>Still seeking petrels  </a:t>
            </a:r>
          </a:p>
          <a:p>
            <a:pPr lvl="1">
              <a:buSzPct val="70000"/>
              <a:buFont typeface="Courier New" panose="02070309020205020404" pitchFamily="49" charset="0"/>
              <a:buChar char="o"/>
            </a:pPr>
            <a:r>
              <a:rPr lang="en-US" sz="2800" dirty="0"/>
              <a:t>T</a:t>
            </a:r>
            <a:r>
              <a:rPr lang="en-US" sz="2800" dirty="0" smtClean="0"/>
              <a:t>otal radar targets Hispaniola = 4550</a:t>
            </a:r>
          </a:p>
          <a:p>
            <a:pPr lvl="1">
              <a:buSzPct val="70000"/>
              <a:buFont typeface="Courier New" panose="02070309020205020404" pitchFamily="49" charset="0"/>
              <a:buChar char="o"/>
            </a:pPr>
            <a:r>
              <a:rPr lang="en-US" sz="2800" dirty="0" smtClean="0"/>
              <a:t>Total radar targets Dominica = 968  </a:t>
            </a:r>
          </a:p>
          <a:p>
            <a:pPr lvl="1">
              <a:buSzPct val="70000"/>
              <a:buFont typeface="Courier New" panose="02070309020205020404" pitchFamily="49" charset="0"/>
              <a:buChar char="o"/>
            </a:pPr>
            <a:r>
              <a:rPr lang="en-US" sz="2800" dirty="0" smtClean="0"/>
              <a:t>~90 nests mapped on Hispaniola; searching far from complete</a:t>
            </a:r>
          </a:p>
          <a:p>
            <a:r>
              <a:rPr lang="en-US" dirty="0" smtClean="0"/>
              <a:t>Vulnerable due to small global population; still characterizing direct threats </a:t>
            </a:r>
          </a:p>
          <a:p>
            <a:r>
              <a:rPr lang="en-US" dirty="0" smtClean="0"/>
              <a:t>Most important area known (</a:t>
            </a:r>
            <a:r>
              <a:rPr lang="en-US" dirty="0" err="1" smtClean="0"/>
              <a:t>LaVisite</a:t>
            </a:r>
            <a:r>
              <a:rPr lang="en-US" dirty="0" smtClean="0"/>
              <a:t>, Haiti) is highly threatened by encroachment (agriculture, livestock, forest product collection)</a:t>
            </a:r>
          </a:p>
          <a:p>
            <a:r>
              <a:rPr lang="en-US" dirty="0" smtClean="0"/>
              <a:t>Encroachment and/or fire are major threats on other Hispaniola sites</a:t>
            </a:r>
          </a:p>
          <a:p>
            <a:r>
              <a:rPr lang="en-US" dirty="0" smtClean="0"/>
              <a:t>Capacity for engagement limited; human livelihood challenges, esp. in Haiti</a:t>
            </a:r>
          </a:p>
        </p:txBody>
      </p:sp>
    </p:spTree>
    <p:extLst>
      <p:ext uri="{BB962C8B-B14F-4D97-AF65-F5344CB8AC3E}">
        <p14:creationId xmlns:p14="http://schemas.microsoft.com/office/powerpoint/2010/main" val="40506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Advantages</a:t>
            </a:r>
            <a:endParaRPr lang="en-US" dirty="0">
              <a:solidFill>
                <a:schemeClr val="bg1"/>
              </a:solidFill>
            </a:endParaRPr>
          </a:p>
        </p:txBody>
      </p:sp>
    </p:spTree>
    <p:extLst>
      <p:ext uri="{BB962C8B-B14F-4D97-AF65-F5344CB8AC3E}">
        <p14:creationId xmlns:p14="http://schemas.microsoft.com/office/powerpoint/2010/main" val="415477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Compelling conservation story; determined biologists</a:t>
            </a:r>
          </a:p>
          <a:p>
            <a:r>
              <a:rPr lang="en-US" dirty="0" smtClean="0"/>
              <a:t>U.S. funding for a </a:t>
            </a:r>
            <a:r>
              <a:rPr lang="en-US" u="sng" dirty="0" smtClean="0"/>
              <a:t>non-breeding</a:t>
            </a:r>
            <a:r>
              <a:rPr lang="en-US" dirty="0" smtClean="0"/>
              <a:t> species </a:t>
            </a:r>
          </a:p>
          <a:p>
            <a:pPr lvl="1">
              <a:buSzPct val="70000"/>
              <a:buFont typeface="Courier New" panose="02070309020205020404" pitchFamily="49" charset="0"/>
              <a:buChar char="o"/>
            </a:pPr>
            <a:r>
              <a:rPr lang="en-US" sz="2800" dirty="0" smtClean="0"/>
              <a:t>Public and private sources</a:t>
            </a:r>
          </a:p>
          <a:p>
            <a:r>
              <a:rPr lang="en-US" dirty="0" smtClean="0"/>
              <a:t>Predation rates seem surprisingly low</a:t>
            </a:r>
          </a:p>
          <a:p>
            <a:r>
              <a:rPr lang="en-US" dirty="0" smtClean="0"/>
              <a:t>Dominica offers promise of well-protected forests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611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009" y="-194712"/>
            <a:ext cx="10515600" cy="1325563"/>
          </a:xfrm>
        </p:spPr>
        <p:txBody>
          <a:bodyPr/>
          <a:lstStyle/>
          <a:p>
            <a:r>
              <a:rPr lang="en-US" dirty="0" smtClean="0">
                <a:solidFill>
                  <a:schemeClr val="bg1"/>
                </a:solidFill>
              </a:rPr>
              <a:t>Approaches</a:t>
            </a:r>
            <a:endParaRPr lang="en-US" dirty="0">
              <a:solidFill>
                <a:schemeClr val="bg1"/>
              </a:solidFill>
            </a:endParaRPr>
          </a:p>
        </p:txBody>
      </p:sp>
    </p:spTree>
    <p:extLst>
      <p:ext uri="{BB962C8B-B14F-4D97-AF65-F5344CB8AC3E}">
        <p14:creationId xmlns:p14="http://schemas.microsoft.com/office/powerpoint/2010/main" val="32753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604" y="0"/>
            <a:ext cx="10515600" cy="1325563"/>
          </a:xfrm>
        </p:spPr>
        <p:txBody>
          <a:bodyPr/>
          <a:lstStyle/>
          <a:p>
            <a:r>
              <a:rPr lang="en-US" dirty="0" smtClean="0"/>
              <a:t>Approaches</a:t>
            </a:r>
            <a:endParaRPr lang="en-US" dirty="0"/>
          </a:p>
        </p:txBody>
      </p:sp>
      <p:sp>
        <p:nvSpPr>
          <p:cNvPr id="3" name="Content Placeholder 2"/>
          <p:cNvSpPr>
            <a:spLocks noGrp="1"/>
          </p:cNvSpPr>
          <p:nvPr>
            <p:ph idx="1"/>
          </p:nvPr>
        </p:nvSpPr>
        <p:spPr>
          <a:xfrm>
            <a:off x="838200" y="1465729"/>
            <a:ext cx="11100758" cy="4711234"/>
          </a:xfrm>
        </p:spPr>
        <p:txBody>
          <a:bodyPr>
            <a:normAutofit lnSpcReduction="10000"/>
          </a:bodyPr>
          <a:lstStyle/>
          <a:p>
            <a:r>
              <a:rPr lang="en-US" dirty="0" smtClean="0"/>
              <a:t>Dogged determination; a gathering of momentum</a:t>
            </a:r>
          </a:p>
          <a:p>
            <a:pPr>
              <a:buSzPct val="100000"/>
            </a:pPr>
            <a:r>
              <a:rPr lang="en-US" dirty="0" smtClean="0"/>
              <a:t>Technology</a:t>
            </a:r>
          </a:p>
          <a:p>
            <a:pPr lvl="1">
              <a:buSzPct val="70000"/>
              <a:buFont typeface="Courier New" panose="02070309020205020404" pitchFamily="49" charset="0"/>
              <a:buChar char="o"/>
            </a:pPr>
            <a:r>
              <a:rPr lang="en-US" sz="2800" dirty="0" smtClean="0"/>
              <a:t>Marine radar/infrared imagery/night-vision; ARUs; satellite telemetry</a:t>
            </a:r>
          </a:p>
          <a:p>
            <a:r>
              <a:rPr lang="en-US" dirty="0" smtClean="0"/>
              <a:t>Training/Capacity Building </a:t>
            </a:r>
          </a:p>
          <a:p>
            <a:pPr lvl="1">
              <a:buSzPct val="70000"/>
              <a:buFont typeface="Courier New" panose="02070309020205020404" pitchFamily="49" charset="0"/>
              <a:buChar char="o"/>
            </a:pPr>
            <a:r>
              <a:rPr lang="en-US" sz="2800" dirty="0" smtClean="0"/>
              <a:t>Haitians join DR teams </a:t>
            </a:r>
          </a:p>
          <a:p>
            <a:pPr lvl="1">
              <a:buSzPct val="70000"/>
              <a:buFont typeface="Courier New" panose="02070309020205020404" pitchFamily="49" charset="0"/>
              <a:buChar char="o"/>
            </a:pPr>
            <a:r>
              <a:rPr lang="en-US" sz="2800" dirty="0" smtClean="0"/>
              <a:t>DR teams to Dominica </a:t>
            </a:r>
          </a:p>
          <a:p>
            <a:pPr lvl="1">
              <a:buSzPct val="70000"/>
              <a:buFont typeface="Courier New" panose="02070309020205020404" pitchFamily="49" charset="0"/>
              <a:buChar char="o"/>
            </a:pPr>
            <a:r>
              <a:rPr lang="en-US" sz="2800" dirty="0"/>
              <a:t>I</a:t>
            </a:r>
            <a:r>
              <a:rPr lang="en-US" sz="2800" dirty="0" smtClean="0"/>
              <a:t>nstitutional capacity-building </a:t>
            </a:r>
          </a:p>
          <a:p>
            <a:pPr lvl="1">
              <a:buSzPct val="70000"/>
              <a:buFont typeface="Courier New" panose="02070309020205020404" pitchFamily="49" charset="0"/>
              <a:buChar char="o"/>
            </a:pPr>
            <a:r>
              <a:rPr lang="en-US" sz="2800" dirty="0" smtClean="0"/>
              <a:t>Encouraging youth</a:t>
            </a:r>
          </a:p>
          <a:p>
            <a:pPr marL="228600" lvl="1"/>
            <a:r>
              <a:rPr lang="en-US" sz="2800" dirty="0" smtClean="0"/>
              <a:t>Securing Government Support</a:t>
            </a:r>
          </a:p>
          <a:p>
            <a:pPr marL="914400" lvl="2" indent="-457200">
              <a:buSzPct val="70000"/>
              <a:buFont typeface="Courier New" panose="02070309020205020404" pitchFamily="49" charset="0"/>
              <a:buChar char="o"/>
            </a:pPr>
            <a:r>
              <a:rPr lang="en-US" sz="2800" dirty="0" smtClean="0"/>
              <a:t>International conventions:  SPAW, CBC, CMS</a:t>
            </a:r>
          </a:p>
          <a:p>
            <a:pPr marL="914400" lvl="2" indent="-457200">
              <a:buSzPct val="70000"/>
              <a:buFont typeface="Courier New" panose="02070309020205020404" pitchFamily="49" charset="0"/>
              <a:buChar char="o"/>
            </a:pPr>
            <a:r>
              <a:rPr lang="en-US" sz="2800" dirty="0" smtClean="0"/>
              <a:t>U.S. ESA </a:t>
            </a:r>
          </a:p>
          <a:p>
            <a:pPr marL="685800" lvl="2"/>
            <a:endParaRPr lang="en-US" dirty="0" smtClean="0"/>
          </a:p>
          <a:p>
            <a:pPr marL="457200" lvl="1" indent="0">
              <a:buNone/>
            </a:pPr>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31545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5249</TotalTime>
  <Words>819</Words>
  <Application>Microsoft Office PowerPoint</Application>
  <PresentationFormat>Widescreen</PresentationFormat>
  <Paragraphs>117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ADVANCES IN SCIENTIFIC UNDERSTANDING AND CONSERVATION OF THE BLACK-CAPPED PETREL (Pterodroma hasitata)</vt:lpstr>
      <vt:lpstr>PowerPoint Presentation</vt:lpstr>
      <vt:lpstr>PowerPoint Presentation</vt:lpstr>
      <vt:lpstr>Situational Analysis/Threats</vt:lpstr>
      <vt:lpstr>Situational Analysis/Threats</vt:lpstr>
      <vt:lpstr>Advantages</vt:lpstr>
      <vt:lpstr>Advantages</vt:lpstr>
      <vt:lpstr>Approaches</vt:lpstr>
      <vt:lpstr>Approaches</vt:lpstr>
      <vt:lpstr>Evolution  of Planning</vt:lpstr>
      <vt:lpstr>PowerPoint Presentation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Black-capped Petrel</dc:title>
  <dc:creator>Jennifer</dc:creator>
  <cp:lastModifiedBy>Jennifer</cp:lastModifiedBy>
  <cp:revision>27</cp:revision>
  <dcterms:created xsi:type="dcterms:W3CDTF">2015-10-25T17:11:13Z</dcterms:created>
  <dcterms:modified xsi:type="dcterms:W3CDTF">2015-10-29T08:40:26Z</dcterms:modified>
</cp:coreProperties>
</file>